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6" r:id="rId3"/>
    <p:sldId id="257" r:id="rId5"/>
    <p:sldId id="296" r:id="rId6"/>
    <p:sldId id="283" r:id="rId7"/>
    <p:sldId id="259" r:id="rId8"/>
    <p:sldId id="286" r:id="rId9"/>
    <p:sldId id="288" r:id="rId10"/>
    <p:sldId id="289" r:id="rId11"/>
    <p:sldId id="290" r:id="rId12"/>
    <p:sldId id="291" r:id="rId13"/>
    <p:sldId id="292" r:id="rId14"/>
    <p:sldId id="298" r:id="rId15"/>
    <p:sldId id="299" r:id="rId16"/>
    <p:sldId id="293" r:id="rId17"/>
    <p:sldId id="294" r:id="rId18"/>
    <p:sldId id="300" r:id="rId19"/>
    <p:sldId id="302" r:id="rId20"/>
    <p:sldId id="303" r:id="rId21"/>
    <p:sldId id="313" r:id="rId22"/>
    <p:sldId id="314" r:id="rId23"/>
    <p:sldId id="27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3"/>
    <p:restoredTop sz="81807"/>
  </p:normalViewPr>
  <p:slideViewPr>
    <p:cSldViewPr snapToGrid="0" snapToObjects="1">
      <p:cViewPr varScale="1">
        <p:scale>
          <a:sx n="120" d="100"/>
          <a:sy n="120" d="100"/>
        </p:scale>
        <p:origin x="1536" y="176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customXml" Target="../customXml/item1.xml"/><Relationship Id="rId3" Type="http://schemas.openxmlformats.org/officeDocument/2006/relationships/slide" Target="slides/slide1.xml"/><Relationship Id="rId29" Type="http://schemas.openxmlformats.org/officeDocument/2006/relationships/customXmlProps" Target="../customXml/itemProps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3CCEE-6027-994F-B41E-4693D5D52C9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E3287-DE29-DF47-B42A-84B788B680E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E3287-DE29-DF47-B42A-84B788B680E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E3287-DE29-DF47-B42A-84B788B680E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同时也解决了前面提出的两个缺陷，这项工作采用了非自回归的方式去生成图像，所以不存在单一方向的</a:t>
            </a:r>
            <a:r>
              <a:rPr kumimoji="1" lang="en-US" altLang="zh-CN" dirty="0"/>
              <a:t>bias</a:t>
            </a:r>
            <a:endParaRPr kumimoji="1" lang="en-US" altLang="zh-CN" dirty="0"/>
          </a:p>
          <a:p>
            <a:r>
              <a:rPr kumimoji="1" lang="zh-CN" altLang="en-US" dirty="0"/>
              <a:t>以及采用了</a:t>
            </a:r>
            <a:r>
              <a:rPr kumimoji="1" lang="en-US" altLang="zh-CN" dirty="0"/>
              <a:t>Mask</a:t>
            </a:r>
            <a:r>
              <a:rPr kumimoji="1" lang="zh-CN" altLang="en-US" dirty="0"/>
              <a:t>和</a:t>
            </a:r>
            <a:r>
              <a:rPr kumimoji="1" lang="en-US" altLang="zh-CN" dirty="0"/>
              <a:t>Replace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diffusion</a:t>
            </a:r>
            <a:r>
              <a:rPr kumimoji="1" lang="zh-CN" altLang="en-US" dirty="0"/>
              <a:t>策略，引入了</a:t>
            </a:r>
            <a:r>
              <a:rPr kumimoji="1" lang="en-US" altLang="zh-CN" dirty="0"/>
              <a:t>Mask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和随机替换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，来让模型学习预测</a:t>
            </a:r>
            <a:r>
              <a:rPr kumimoji="1" lang="en-US" altLang="zh-CN" dirty="0"/>
              <a:t>mask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以及改正错误的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。在推理阶段，同时计算所有的</a:t>
            </a:r>
            <a:r>
              <a:rPr kumimoji="1" lang="en-US" altLang="zh-CN" dirty="0"/>
              <a:t>token</a:t>
            </a:r>
            <a:r>
              <a:rPr kumimoji="1" lang="zh-CN" altLang="en-US" dirty="0"/>
              <a:t>的分布，并且根据新的分布进行采样。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7E3287-DE29-DF47-B42A-84B788B680E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With the help of BERT, dense retriever can outperform the sparse retriver, But how to train a dense retriever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With the help of BERT, dense retriever can outperform the sparse retriver, But how to train a dense retriever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With the help of BERT, dense retriever can outperform the sparse retriver, But how to train a dense retriever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With the help of BERT, dense retriever can outperform the sparse retriver, But how to train a dense retriever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E47D7-4803-C149-A986-76AB8519027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0E07-535F-FB40-9DDD-92D261CDEA3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E47D7-4803-C149-A986-76AB8519027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0E07-535F-FB40-9DDD-92D261CDEA3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E47D7-4803-C149-A986-76AB8519027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0E07-535F-FB40-9DDD-92D261CDEA3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E47D7-4803-C149-A986-76AB8519027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0E07-535F-FB40-9DDD-92D261CDEA3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E47D7-4803-C149-A986-76AB8519027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0E07-535F-FB40-9DDD-92D261CDEA3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E47D7-4803-C149-A986-76AB8519027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0E07-535F-FB40-9DDD-92D261CDEA3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E47D7-4803-C149-A986-76AB8519027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0E07-535F-FB40-9DDD-92D261CDEA3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E47D7-4803-C149-A986-76AB8519027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0E07-535F-FB40-9DDD-92D261CDEA3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E47D7-4803-C149-A986-76AB8519027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0E07-535F-FB40-9DDD-92D261CDEA3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E47D7-4803-C149-A986-76AB8519027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0E07-535F-FB40-9DDD-92D261CDEA3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E47D7-4803-C149-A986-76AB8519027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10E07-535F-FB40-9DDD-92D261CDEA3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E47D7-4803-C149-A986-76AB85190277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10E07-535F-FB40-9DDD-92D261CDEA3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GB" altLang="zh-CN" dirty="0"/>
              <a:t>Dense Passage Retrieval for Open-Domain Question Answering</a:t>
            </a:r>
            <a:endParaRPr kumimoji="1" lang="en-GB" alt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GB" altLang="zh-CN"/>
              <a:t>Vladimir Karpukhin, Barlas Oğuz, Sewon Min, Patrick Lewis, Ledell Wu, Sergey Edunov, Danqi Chen, Wen-tau Yih</a:t>
            </a:r>
            <a:r>
              <a:rPr kumimoji="1" lang="en-GB" altLang="zh-CN" dirty="0"/>
              <a:t>  </a:t>
            </a:r>
            <a:endParaRPr kumimoji="1" lang="en-GB" altLang="zh-CN" dirty="0"/>
          </a:p>
          <a:p>
            <a:endParaRPr kumimoji="1" lang="zh-CN" altLang="en-US" dirty="0"/>
          </a:p>
          <a:p>
            <a:r>
              <a:rPr kumimoji="1" lang="zh-CN" altLang="en-US" sz="1800" dirty="0"/>
              <a:t>Facebook AI   University of Washington   Princeton University</a:t>
            </a:r>
            <a:endParaRPr kumimoji="1" lang="zh-CN" alt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Summary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364615" y="3681730"/>
            <a:ext cx="838898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/>
              <a:t>Can we train a dense retriever without pretraning?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1089025" y="1610995"/>
            <a:ext cx="102184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Both ODQA and REALM need pretraining to get decent dense retriever. However, pretraining this retrievers is very expensive.</a:t>
            </a:r>
            <a:endParaRPr lang="en-US" altLang="zh-CN"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Dense Passage Retrieval (DPR)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47535" y="3547745"/>
            <a:ext cx="4102100" cy="1358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155" y="2814320"/>
            <a:ext cx="4022090" cy="4743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1759585"/>
            <a:ext cx="48133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Directly training retriever with positive and negative passages. </a:t>
            </a:r>
            <a:endParaRPr lang="en-US" altLang="zh-CN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80" y="2658110"/>
            <a:ext cx="4549775" cy="39604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Datasets used in DPR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27505"/>
            <a:ext cx="4851400" cy="2781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62625" y="1725930"/>
            <a:ext cx="594677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Because only pairs of questions and answers are provided in </a:t>
            </a:r>
            <a:r>
              <a:rPr lang="zh-CN" altLang="en-US" b="1"/>
              <a:t>TREC</a:t>
            </a:r>
            <a:r>
              <a:rPr lang="zh-CN" altLang="en-US"/>
              <a:t>, </a:t>
            </a:r>
            <a:r>
              <a:rPr lang="zh-CN" altLang="en-US" b="1"/>
              <a:t>WebQuestions</a:t>
            </a:r>
            <a:r>
              <a:rPr lang="zh-CN" altLang="en-US"/>
              <a:t> and </a:t>
            </a:r>
            <a:r>
              <a:rPr lang="zh-CN" altLang="en-US" b="1"/>
              <a:t>TriviaQA</a:t>
            </a:r>
            <a:r>
              <a:rPr lang="en-US" altLang="zh-CN" b="1"/>
              <a:t>. </a:t>
            </a:r>
            <a:r>
              <a:rPr lang="en-US" altLang="zh-CN"/>
              <a:t>W</a:t>
            </a:r>
            <a:r>
              <a:rPr lang="zh-CN" altLang="en-US"/>
              <a:t>e use the highest-ranked passage from </a:t>
            </a:r>
            <a:r>
              <a:rPr lang="zh-CN" altLang="en-US" b="1"/>
              <a:t>BM25 </a:t>
            </a:r>
            <a:r>
              <a:rPr lang="zh-CN" altLang="en-US"/>
              <a:t>that contains the answer as the positive passage. </a:t>
            </a:r>
            <a:endParaRPr lang="zh-CN" altLang="en-US"/>
          </a:p>
          <a:p>
            <a:r>
              <a:rPr lang="zh-CN" altLang="en-US"/>
              <a:t>For </a:t>
            </a:r>
            <a:r>
              <a:rPr lang="zh-CN" altLang="en-US" b="1"/>
              <a:t>SQuAD</a:t>
            </a:r>
            <a:r>
              <a:rPr lang="zh-CN" altLang="en-US"/>
              <a:t> and </a:t>
            </a:r>
            <a:r>
              <a:rPr lang="zh-CN" altLang="en-US" b="1"/>
              <a:t>Natural Questions</a:t>
            </a:r>
            <a:r>
              <a:rPr lang="zh-CN" altLang="en-US"/>
              <a:t>, since the original passages have been split and processed differently than our pool of candidate passages, we</a:t>
            </a:r>
            <a:r>
              <a:rPr lang="zh-CN" altLang="en-US" b="1"/>
              <a:t> match and replace </a:t>
            </a:r>
            <a:r>
              <a:rPr lang="zh-CN" altLang="en-US"/>
              <a:t>each gold passage with the corresponding passage in the candidate pool.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Datasets used in DPR</a:t>
            </a:r>
            <a:endParaRPr lang="en-US" altLang="zh-CN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4605" y="2552065"/>
            <a:ext cx="1485900" cy="16129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59960" y="2152015"/>
            <a:ext cx="652843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W</a:t>
            </a:r>
            <a:r>
              <a:rPr lang="zh-CN" altLang="en-US"/>
              <a:t>e use the English Wikipedia dump from Dec. 20, 2018 as the source documents for answering questions. 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R</a:t>
            </a:r>
            <a:r>
              <a:rPr lang="zh-CN" altLang="en-US"/>
              <a:t>emov</a:t>
            </a:r>
            <a:r>
              <a:rPr lang="en-US" altLang="zh-CN"/>
              <a:t>ing</a:t>
            </a:r>
            <a:r>
              <a:rPr lang="zh-CN" altLang="en-US"/>
              <a:t> semi-structured data, such as tables, infoboxes, lists, as well as the disambiguation pages.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We then split each article into multiple, disjoint text blocks of </a:t>
            </a:r>
            <a:r>
              <a:rPr lang="zh-CN" altLang="en-US" b="1"/>
              <a:t>100 words </a:t>
            </a:r>
            <a:r>
              <a:rPr lang="zh-CN" altLang="en-US"/>
              <a:t>as passages, serving as our basic retrieval units, which results in </a:t>
            </a:r>
            <a:r>
              <a:rPr lang="zh-CN" altLang="en-US" b="1"/>
              <a:t>21,015,324 </a:t>
            </a:r>
            <a:r>
              <a:rPr lang="zh-CN" altLang="en-US"/>
              <a:t>passages in the end.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Choose Positive and Negative Samples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076190" y="1830070"/>
            <a:ext cx="658495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Positive</a:t>
            </a:r>
            <a:endParaRPr lang="zh-CN" altLang="en-US"/>
          </a:p>
          <a:p>
            <a:r>
              <a:rPr lang="zh-CN" altLang="en-US"/>
              <a:t>(1) Provided in the reading comprehension datasets</a:t>
            </a:r>
            <a:endParaRPr lang="zh-CN" altLang="en-US"/>
          </a:p>
          <a:p>
            <a:r>
              <a:rPr lang="zh-CN" altLang="en-US"/>
              <a:t>(2) Passages of high BM25 scores that contain the answer string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Negative</a:t>
            </a:r>
            <a:endParaRPr lang="zh-CN" altLang="en-US"/>
          </a:p>
          <a:p>
            <a:r>
              <a:rPr lang="zh-CN" altLang="en-US"/>
              <a:t>(1) Random passages from the corpus </a:t>
            </a:r>
            <a:r>
              <a:rPr lang="en-US" altLang="zh-CN"/>
              <a:t>(Random)</a:t>
            </a:r>
            <a:endParaRPr lang="zh-CN" altLang="en-US"/>
          </a:p>
          <a:p>
            <a:r>
              <a:rPr lang="zh-CN" altLang="en-US"/>
              <a:t>(2) Passages of high BM25 scores that DO NOT contain the</a:t>
            </a:r>
            <a:endParaRPr lang="zh-CN" altLang="en-US"/>
          </a:p>
          <a:p>
            <a:r>
              <a:rPr lang="zh-CN" altLang="en-US"/>
              <a:t>answer string </a:t>
            </a:r>
            <a:r>
              <a:rPr lang="en-US" altLang="zh-CN"/>
              <a:t>(BM25)</a:t>
            </a:r>
            <a:endParaRPr lang="zh-CN" altLang="en-US"/>
          </a:p>
          <a:p>
            <a:r>
              <a:rPr lang="zh-CN" altLang="en-US"/>
              <a:t>(3) Positive passages of OTHER questions </a:t>
            </a:r>
            <a:r>
              <a:rPr lang="en-US" altLang="zh-CN"/>
              <a:t>(Gold)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195" y="1784985"/>
            <a:ext cx="4097020" cy="41859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71195" y="3871595"/>
            <a:ext cx="951230" cy="20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Retriever Performance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654925" y="1534795"/>
            <a:ext cx="4485640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70950" y="5985510"/>
            <a:ext cx="2731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1k Q/A pairs beat BM25.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4795"/>
            <a:ext cx="7654925" cy="17856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1615" y="3811905"/>
            <a:ext cx="63106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b="1"/>
              <a:t>BM25+DPR</a:t>
            </a:r>
            <a:r>
              <a:rPr lang="en-US" altLang="zh-CN"/>
              <a:t>: reranking the we obtain two initial sets of top-2000 passages based on BM25 and DPR, respectively, and rerank the union of them using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 b="1"/>
              <a:t>Single and Multi:</a:t>
            </a:r>
            <a:r>
              <a:rPr lang="en-US" altLang="zh-CN"/>
              <a:t> DPR was trained using individial or combined training datasets (all the datasets excluding SQuAD)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r="133" b="13158"/>
          <a:stretch>
            <a:fillRect/>
          </a:stretch>
        </p:blipFill>
        <p:spPr>
          <a:xfrm>
            <a:off x="3389630" y="4420870"/>
            <a:ext cx="2491105" cy="3130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End-to-end QA Performance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7515" y="2061210"/>
            <a:ext cx="7050405" cy="34810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78585" y="3695700"/>
            <a:ext cx="951230" cy="44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379220" y="2827020"/>
            <a:ext cx="567055" cy="20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716520" y="2832735"/>
            <a:ext cx="35807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/>
              <a:t>DPR is better than REALM on bigger datasets (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41.5</a:t>
            </a:r>
            <a:r>
              <a:rPr lang="zh-CN" altLang="en-US" sz="2000"/>
              <a:t> vs 39.2 on NQ). For smaller datasets (WebQ, TREC), it needs a mixed training with bigger</a:t>
            </a:r>
            <a:endParaRPr lang="zh-CN" altLang="en-US" sz="2000"/>
          </a:p>
          <a:p>
            <a:pPr algn="l"/>
            <a:r>
              <a:rPr lang="zh-CN" altLang="en-US" sz="2000"/>
              <a:t>datasets to outperform REALM.</a:t>
            </a:r>
            <a:endParaRPr lang="zh-CN" altLang="en-US"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Follow-up Improving Efficient 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2240280" y="6261735"/>
            <a:ext cx="77108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Efficient Passage Retrieval with Hashing for Open-domain Question Answering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09905" y="2231390"/>
            <a:ext cx="6426835" cy="3271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65975" y="1619885"/>
            <a:ext cx="45161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Binary Passage Retriever (BPR) </a:t>
            </a:r>
            <a:r>
              <a:rPr lang="en-US"/>
              <a:t>reduce the memory cost from </a:t>
            </a:r>
            <a:r>
              <a:rPr lang="en-US" b="1"/>
              <a:t>65GB to 2GB</a:t>
            </a:r>
            <a:r>
              <a:rPr lang="en-US"/>
              <a:t> compare to DPR.</a:t>
            </a:r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975" y="3344545"/>
            <a:ext cx="4843145" cy="12636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Follow-up Improving Accuracy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805" y="2075180"/>
            <a:ext cx="6445885" cy="3192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135" y="3658870"/>
            <a:ext cx="5495925" cy="30105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17640" y="1639570"/>
            <a:ext cx="52730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Training a dense retriever to imitate sparse retriever.</a:t>
            </a:r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Follow-up Retrieving for Pretraining 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2827655" y="6088380"/>
            <a:ext cx="65366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Improving Language Models by Retrieving from Trillions of Tokens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1514475"/>
            <a:ext cx="7921625" cy="45739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64855" y="2297430"/>
            <a:ext cx="33121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RETRO</a:t>
            </a:r>
            <a:r>
              <a:rPr lang="zh-CN" altLang="en-US"/>
              <a:t> show that retrieving based on a pre-trained </a:t>
            </a:r>
            <a:r>
              <a:rPr lang="zh-CN" altLang="en-US" b="1"/>
              <a:t>frozen Bert</a:t>
            </a:r>
            <a:r>
              <a:rPr lang="zh-CN" altLang="en-US"/>
              <a:t> model works at scale, removing the need for training and updating a retrievernetwork.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Open-Domain Question Answering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Question answering = build computer systems that automatically answer questions posed by humans in a natural language</a:t>
            </a:r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  <a:p>
            <a:r>
              <a:rPr kumimoji="1" lang="zh-CN" altLang="en-US" dirty="0"/>
              <a:t>Open-domain = deal with questions about nearly anything, usually rely on general ontologies and world knowledge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3610" y="4738370"/>
            <a:ext cx="7764145" cy="15424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75" y="2616835"/>
            <a:ext cx="6442710" cy="11957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06470" y="6369685"/>
            <a:ext cx="5177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https://github.com/danqi/acl2020-openqa-tutorial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Follow-up Retrieving for Pretraining 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-504" t="7186"/>
          <a:stretch>
            <a:fillRect/>
          </a:stretch>
        </p:blipFill>
        <p:spPr>
          <a:xfrm>
            <a:off x="1823085" y="1469390"/>
            <a:ext cx="8740775" cy="25457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805" y="4121785"/>
            <a:ext cx="4885055" cy="25463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22425" y="5069205"/>
            <a:ext cx="37357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Results on NQ, Finetuning RETRO (include retriever) with DRP retrieval datasets.</a:t>
            </a:r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Thanks.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Datasets &amp; Evaluation</a:t>
            </a:r>
            <a:endParaRPr lang="en-US" altLang="zh-CN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445" y="2353310"/>
            <a:ext cx="5444490" cy="30467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506470" y="6369685"/>
            <a:ext cx="5177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https://github.com/danqi/acl2020-openqa-tutorial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305" y="2261235"/>
            <a:ext cx="6090920" cy="32308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Retriever Free Approaches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4515"/>
            <a:ext cx="10515600" cy="4351338"/>
          </a:xfrm>
        </p:spPr>
        <p:txBody>
          <a:bodyPr/>
          <a:p>
            <a:r>
              <a:rPr lang="en-US" altLang="zh-CN"/>
              <a:t>C</a:t>
            </a:r>
            <a:r>
              <a:rPr lang="zh-CN" altLang="en-US"/>
              <a:t>an we use pre-trained language models to act as “knowledge storage”</a:t>
            </a:r>
            <a:r>
              <a:rPr lang="en-US" altLang="zh-CN"/>
              <a:t>?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670" y="2616200"/>
            <a:ext cx="6326505" cy="38061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15175" y="3005455"/>
            <a:ext cx="4089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The performance is largely impacted by the model size.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74015" y="6422390"/>
            <a:ext cx="114439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How Much Knowledge Can You Pack Into the Parameters of a Language Model? (Adam Roberts, Colin Raffel, Noam Shazeer)</a:t>
            </a:r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7143750" y="5419090"/>
            <a:ext cx="40322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T5 on Three Open-domain QA Datasets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GB" dirty="0"/>
              <a:t>Retriever-Reader Approaches</a:t>
            </a:r>
            <a:endParaRPr kumimoji="1" lang="en-US" altLang="en-GB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GB" altLang="zh-CN" dirty="0"/>
          </a:p>
          <a:p>
            <a:endParaRPr kumimoji="1" lang="en-GB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796290" y="1807845"/>
            <a:ext cx="7311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Can we use small model to achieve better performance than 11B T5 ?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7135" y="2552065"/>
            <a:ext cx="6788785" cy="36226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13380" y="6557010"/>
            <a:ext cx="59156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/>
              <a:t>Reading Wikipedia to Answer Open-domain Questions</a:t>
            </a:r>
            <a:r>
              <a:rPr lang="en-US" altLang="zh-CN" sz="1400"/>
              <a:t>,</a:t>
            </a:r>
            <a:r>
              <a:rPr lang="zh-CN" altLang="en-US" sz="1400">
                <a:sym typeface="+mn-ea"/>
              </a:rPr>
              <a:t>Chen et al., 2017. </a:t>
            </a:r>
            <a:endParaRPr lang="en-US" altLang="zh-CN" sz="1400"/>
          </a:p>
        </p:txBody>
      </p:sp>
      <p:sp>
        <p:nvSpPr>
          <p:cNvPr id="7" name="文本框 6"/>
          <p:cNvSpPr txBox="1"/>
          <p:nvPr/>
        </p:nvSpPr>
        <p:spPr>
          <a:xfrm>
            <a:off x="0" y="3540760"/>
            <a:ext cx="24771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Using whole WIKIPEDIA (~5millions documents) as external memory.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9421495" y="3213100"/>
            <a:ext cx="2540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Cast as a reading comprehension problem</a:t>
            </a:r>
            <a:r>
              <a:rPr lang="en-US" altLang="zh-CN"/>
              <a:t>,</a:t>
            </a:r>
            <a:endParaRPr lang="en-US" altLang="zh-CN"/>
          </a:p>
          <a:p>
            <a:r>
              <a:rPr lang="en-US" altLang="zh-CN"/>
              <a:t>Input a passage and a question.</a:t>
            </a:r>
            <a:endParaRPr lang="en-US" altLang="zh-CN"/>
          </a:p>
          <a:p>
            <a:r>
              <a:rPr lang="en-US" altLang="zh-CN"/>
              <a:t>Output is an Answer.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4000"/>
              <a:t>From sparse retriever to dense retriever</a:t>
            </a:r>
            <a:r>
              <a:rPr lang="zh-CN" altLang="en-US" sz="4000"/>
              <a:t>（</a:t>
            </a:r>
            <a:r>
              <a:rPr lang="en-US" altLang="zh-CN" sz="4000"/>
              <a:t>ODQA</a:t>
            </a:r>
            <a:r>
              <a:rPr lang="zh-CN" altLang="en-US" sz="4000"/>
              <a:t>）</a:t>
            </a:r>
            <a:endParaRPr lang="zh-CN" altLang="en-US" sz="4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540" y="1564005"/>
            <a:ext cx="8209915" cy="45929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6805" y="6377305"/>
            <a:ext cx="9316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Latent Retrieval for Weakly Supervised Open Domain Question Answering</a:t>
            </a:r>
            <a:r>
              <a:rPr lang="en-US" altLang="zh-CN"/>
              <a:t>,Lee et al. 2019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8562340" y="3390265"/>
            <a:ext cx="36925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ODQA: Continue pretraining Retriever with </a:t>
            </a:r>
            <a:r>
              <a:rPr lang="en-US" altLang="zh-CN" b="1"/>
              <a:t>Inverse Cloze Task.</a:t>
            </a:r>
            <a:endParaRPr lang="en-US" altLang="zh-CN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ODQA-Inverse Cloze Task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106805" y="6377305"/>
            <a:ext cx="9316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Latent Retrieval for Weakly Supervised Open Domain Question Answering</a:t>
            </a:r>
            <a:r>
              <a:rPr lang="en-US" altLang="zh-CN"/>
              <a:t>,Lee et al. 2019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885" y="1401445"/>
            <a:ext cx="4130040" cy="4883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222875" y="1680210"/>
            <a:ext cx="39497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Giving a sentence, predict its context.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2208530"/>
            <a:ext cx="3851275" cy="13671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520" y="4093210"/>
            <a:ext cx="518160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ODQA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106805" y="6377305"/>
            <a:ext cx="9316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Latent Retrieval for Weakly Supervised Open Domain Question Answering</a:t>
            </a:r>
            <a:r>
              <a:rPr lang="en-US" altLang="zh-CN"/>
              <a:t>,Lee et al. 2019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255" y="1575435"/>
            <a:ext cx="5859145" cy="3277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765" y="3596640"/>
            <a:ext cx="3985895" cy="11506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498590" y="833755"/>
            <a:ext cx="4679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Freezing BERT</a:t>
            </a:r>
            <a:r>
              <a:rPr lang="en-US" altLang="zh-CN" baseline="-25000"/>
              <a:t>B</a:t>
            </a:r>
            <a:r>
              <a:rPr lang="en-US" altLang="zh-CN">
                <a:sym typeface="+mn-ea"/>
              </a:rPr>
              <a:t> (Wikipedia Block encoder) and encoding all blocks with BERT</a:t>
            </a:r>
            <a:r>
              <a:rPr lang="en-US" altLang="zh-CN" baseline="-25000">
                <a:sym typeface="+mn-ea"/>
              </a:rPr>
              <a:t>B </a:t>
            </a:r>
            <a:endParaRPr lang="en-US" altLang="zh-CN" baseline="-25000"/>
          </a:p>
        </p:txBody>
      </p:sp>
      <p:sp>
        <p:nvSpPr>
          <p:cNvPr id="13" name="文本框 12"/>
          <p:cNvSpPr txBox="1"/>
          <p:nvPr/>
        </p:nvSpPr>
        <p:spPr>
          <a:xfrm>
            <a:off x="6663055" y="2891790"/>
            <a:ext cx="48164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b="1" i="1"/>
              <a:t>b </a:t>
            </a:r>
            <a:r>
              <a:rPr lang="en-US" altLang="zh-CN"/>
              <a:t>- text block, </a:t>
            </a:r>
            <a:r>
              <a:rPr lang="en-US" altLang="zh-CN" b="1" i="1"/>
              <a:t>s </a:t>
            </a:r>
            <a:r>
              <a:rPr lang="en-US" altLang="zh-CN"/>
              <a:t>- a span of text within b, </a:t>
            </a:r>
            <a:r>
              <a:rPr lang="en-US" altLang="zh-CN" b="1" i="1"/>
              <a:t>q </a:t>
            </a:r>
            <a:r>
              <a:rPr lang="en-US" altLang="zh-CN"/>
              <a:t>- question</a:t>
            </a:r>
            <a:endParaRPr lang="en-US" altLang="zh-CN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870" y="2222500"/>
            <a:ext cx="4474845" cy="4921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697345" y="4949825"/>
            <a:ext cx="4611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Top k retrieved blocks according to ,  </a:t>
            </a:r>
            <a:endParaRPr lang="en-US" altLang="zh-CN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4310" y="4949825"/>
            <a:ext cx="1049655" cy="41211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5220" y="5623560"/>
            <a:ext cx="3285490" cy="492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REALM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2092325" y="6336030"/>
            <a:ext cx="80073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REALM: Retrieval-Augmented Language Model Pre-Training</a:t>
            </a:r>
            <a:r>
              <a:rPr lang="en-US" altLang="zh-CN"/>
              <a:t>,Guu et al. 2020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790" y="2301875"/>
            <a:ext cx="6764020" cy="21507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27150" y="4709795"/>
            <a:ext cx="1130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Pretraining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4480560" y="4709795"/>
            <a:ext cx="1099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Finetuning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365" y="1350010"/>
            <a:ext cx="3111500" cy="7239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38200" y="5213350"/>
            <a:ext cx="4742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/>
              <a:t>Jointly</a:t>
            </a:r>
            <a:r>
              <a:rPr lang="en-US" altLang="zh-CN"/>
              <a:t> pretraining on both retriever and reader.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6948805" y="2400935"/>
            <a:ext cx="44532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What does the retriever learn </a:t>
            </a:r>
            <a:r>
              <a:rPr lang="en-US" altLang="zh-CN"/>
              <a:t>from </a:t>
            </a:r>
            <a:endParaRPr lang="en-US" altLang="zh-CN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180" y="2432685"/>
            <a:ext cx="653415" cy="3048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320" y="2995295"/>
            <a:ext cx="4165600" cy="1549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6798310" y="4515485"/>
                <a:ext cx="4104005" cy="1246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For each document , the gradient encourages the retriever to change the score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charset="0"/>
                        <a:cs typeface="Cambria Math" charset="0"/>
                      </a:rPr>
                      <m:t>      </m:t>
                    </m:r>
                  </m:oMath>
                </a14:m>
                <a:r>
                  <a:rPr lang="en-US" altLang="zh-CN"/>
                  <a:t>  by</a:t>
                </a:r>
                <a:r>
                  <a:rPr lang="en-US" altLang="zh-CN">
                    <a:sym typeface="+mn-ea"/>
                  </a:rPr>
                  <a:t>    </a:t>
                </a:r>
                <a:r>
                  <a:rPr lang="en-US" altLang="zh-CN"/>
                  <a:t> — increasing if    is positive, and decreasing if negative. </a:t>
                </a:r>
                <a:endParaRPr lang="en-US" altLang="zh-CN"/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310" y="4515485"/>
                <a:ext cx="4104005" cy="124650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22" name="334E55B0-647D-440b-865C-3EC943EB4CBC-1" descr="wpsoffic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7760" y="4664075"/>
            <a:ext cx="122555" cy="128905"/>
          </a:xfrm>
          <a:prstGeom prst="rect">
            <a:avLst/>
          </a:prstGeom>
        </p:spPr>
      </p:pic>
      <p:pic>
        <p:nvPicPr>
          <p:cNvPr id="23" name="334E55B0-647D-440b-865C-3EC943EB4CBC-2" descr="wpsoffic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7595" y="5213350"/>
            <a:ext cx="516255" cy="187325"/>
          </a:xfrm>
          <a:prstGeom prst="rect">
            <a:avLst/>
          </a:prstGeom>
        </p:spPr>
      </p:pic>
      <p:pic>
        <p:nvPicPr>
          <p:cNvPr id="24" name="334E55B0-647D-440b-865C-3EC943EB4CBC-3" descr="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9290" y="5181600"/>
            <a:ext cx="374650" cy="228600"/>
          </a:xfrm>
          <a:prstGeom prst="rect">
            <a:avLst/>
          </a:prstGeom>
        </p:spPr>
      </p:pic>
      <p:pic>
        <p:nvPicPr>
          <p:cNvPr id="25" name="334E55B0-647D-440b-865C-3EC943EB4CBC-4" descr="wpsoffic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8600" y="5172075"/>
            <a:ext cx="374650" cy="2286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9565005" y="3175635"/>
            <a:ext cx="643255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0301605" y="3123565"/>
            <a:ext cx="15011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retrieval score</a:t>
            </a:r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gICAiSW1nU2V0dGluZ0pzb24iIDogIntcImRwaVwiOlwiNjAwXCIsXCJmb3JtYXRcIjpcIlBOR1wiLFwidHJhbnNwYXJlbnRcIjp0cnVlLFwiYXV0b1wiOmZhbHNlfSIsCiAgICJMYXRleCIgOiAiWEZzZ2VpQmNYUT09IiwKICAgIkxhdGV4SW1nQmFzZTY0IiA6ICJpVkJPUncwS0dnb0FBQUFOU1VoRVVnQUFBQ1FBQUFBbUJBTUFBQUJlNWlTZ0FBQUFNRkJNVkVYLy8vOEFBQUFBQUFBQUFBQUFBQUFBQUFBQUFBQUFBQUFBQUFBQUFBQUFBQUFBQUFBQUFBQUFBQUFBQUFBQUFBQXYzYUI3QUFBQUQzUlNUbE1BVkx2ZGlSQWk3MFF5Wm5hcm1jMTNsMlFQQUFBQUNYQklXWE1BQUE3RUFBQU94QUdWS3c0YkFBQUJUVWxFUVZRb0ZXV1NQVTdEUUJCR3gwbHN4YkdJRUNkSVIwRVJDaVFhSkhNREl0RWp1cFJCQ0NGb2NFUkRtVWdjSUlnTEpCVXR1UUVJR2hwa0doUTZmb3d3RU9CalBiTmpCYkxOdkgzNzJkN1pOWkdNdVhDcHdlVHRXSE1FWUorNStDa3FNQWJvWnBPMVJWRjlWcnRtVXBZRjh0a2czU1RxalNWVUJGYXVRbUNQQXRSRW5XTkE1SjRDQ1JJeGhIdUc4bldFTjFGT0tsc2ljdXpMcVdTM1F0UjV0OCs1YlFzK1ppM2xwWmZIVmZrNFVkVGFtUXFWcDBQOVo0MXJEZEJXMUJycm5sUlFJZTNtYk9FeE82MC9ZeVBSUGxXN29SeUd6azFkZjVtWU1Icmg4TDlxZnF1cERJVDg2RkpWNjBtbythV0c0anRHTHhxcThtenJFNStycHJ6b2hqVU5VVjF1dG9ybFpFSDJmb3d0WG8yUlJ2ZzVNM3dJT2FBS3hnM3ZBdGkrblFkZU9kVExHcDZSSHdWRFZ0S3dpWmtoblpiazlndXNWam5VK3VCQ2RlTWVCRHNEcWM3bzRFYm9GeSsva3AzOUJKdWdBQUFBQUVsRlRrU3VRbUNDIgp9Cg=="/>
    </extobj>
    <extobj name="334E55B0-647D-440b-865C-3EC943EB4CBC-2">
      <extobjdata type="334E55B0-647D-440b-865C-3EC943EB4CBC" data="ewogICAiSW1nU2V0dGluZ0pzb24iIDogIntcImRwaVwiOlwiNjAwXCIsXCJmb3JtYXRcIjpcIlBOR1wiLFwidHJhbnNwYXJlbnRcIjp0cnVlLFwiYXV0b1wiOmZhbHNlfSIsCiAgICJMYXRleCIgOiAiWEZzZ1ppaDRMSG9wSUZ4ZCIsCiAgICJMYXRleEltZ0Jhc2U2NCIgOiAiaVZCT1J3MEtHZ29BQUFBTlNVaEVVZ0FBQU9VQUFBQlRCQU1BQUFDU2ROMU5BQUFBTUZCTVZFWC8vLzhBQUFBQUFBQUFBQUFBQUFBQUFBQUFBQUFBQUFBQUFBQUFBQUFBQUFBQUFBQUFBQUFBQUFBQUFBQUFBQUF2M2FCN0FBQUFEM1JTVGxNQUVHYTczWGJ2aWFzeVZNMUVtU0k3d3F4UUFBQUFDWEJJV1hNQUFBN0VBQUFPeEFHVkt3NGJBQUFJRFVsRVFWUm9CYTFaeld0Y1ZSUy9rMGt5bWNsOGxKS2xNb0dpQ0M2bVNBUmRsSW1LQlVGNTZWSmNUS3hRY09PcmY0Qk0zQW82QWNIdEZKUWlkSkZzZENGcUFvS0xZcG1DS3hkeFpsSGE3cWJxR0ZOamV6ejMzbmZmUGVmZSt6SWY2VnZrblh2Tzc5eHpQODdYbXdneC9pbTlPUjR6RmxHOVBCWkNBZjBQNkdoV09qby9oZVlTYkUrQnpvU3VISi9KbEhtQzVuOGVheFpHTlg0bFErM3MydWhGdnA1bFdNM0FUc251anZqRVJuMEI0Q0w4WTBicTNlRkRKcHRxVUlMZElMNkptem9iYnhGWkFjNlQwYW5JOWxGSVBROFBoYmdCOUFKN0VENlJrUG9ZM2p4c0JCQjkyQklGQUxLZVhQeG5BRGNicXlwMzVENUZnR3VpQi9DWEZTeG5YSUpGVEVHMVJqNTRHZkFnbTBDZHFBRURIemNyWnhHdWVxcGR3SVZFUU80ekI0ODgxT3lNdWNEaGRxU0ZEdUNsbW1jSi9qRGtrM2hIeDk0c0FQOEtzVUszMW9YYkh1b1VqQjMwRi82VUFSNGo1eVlKanVhVGl4UnBheDQyNVlzOEdDVVB5QkRKSXQwekY4MDBXb0MvSFQxMDIvT2NwWElFWjUxcWxJTkRSNzhHcmkvWFlkM0JuSExZY1M5MEtGTUNlMXJ1SXBoMGhrSFBUVEVOY0JOQTVESm1NTU5VYXNwTENhc1BRRVpJRnNHUEo0NllkcFNuT1U0cTc3a21LaTVpV2hNZWZrNW1PdnFBR3hrMWtnVXBjSGE2Q3J5NXdxcmkxSzJlRzYrekd6T2FFYStoYytDbTRMYnJaVVp6OW5lSHA0Q0tsNGIydkZDNXR6WjZRUm04RjQwK09kbHlhVzMwb1ViY3ZXcVJEWHQwaFJqTVExelZpOWZQQVdLVnZncHdxQWs3bTBPVmNjYkRiY1dNVnEyc2E4OXkzbGpFZHdyQW5LK1ZER2NPWGgzayt2SjBtcGZQaUo5T3JEa3RPYVBxUlFyVVZXdldaOG9mSFJ4MEFDNGNIQnk4YlN6SXppaWxGZEdYUHJhQTdkS1NQSXpuN1pJNVRJN1FPZkE1SENEWm8xM1FQRzIyVU9adUsrOEVVMEZOSVdLNDF0NFZBcS8vaE02M3Eyd0NmdWtVbWFjdThTemZjcmUxU0pzeFhIQkRmeXYxNFEyWkVuZFlmNGhpOWtRdytuUU5ON292V3FTalV5dWx1STZ6TFZIak9hSUsrd3JlZ2tQWkpEVlAycWN1bEdjUkUvSFNoQjhLQXpXTC9oUHhveFppeUN2c2NuS1VEZDFPeExSWEk5TW9zcFo4aE4yNnlHMklFaVFyVjdBY2NCUHlnbGxlYW16cW1mRU8wSFBsUHJjMEkvQjM1MTNEM0tFZUpHK1hmbkpoWk5CdkJ0UnBjRWE4cXVmcDY2WGU0U2R2Yk9oM084R0tNdDBXeWpEaFhyVlFQR21ucjJ5ellDaVp0Z0kzcUxSdURxeXlTejFsR0Yzc0pObkRUbWNKM0thc3p3cHMza1FHdUNXUHpja0hSWHFTU2dRMGgyTXFrdGRFbmc3YmVFMzJvZmpnNmJqTm14YUUvbmFaUjBnRXMxbGpKeTNGM0dZbHVRZjBQT2ZlSlRiOGxMMXRvczExaSsxNkdiM0o5bW1RZnZreEV2L2Q4N2FKV1d6VDRqRHNCbllrcVQxYmQ0Z0E3MkNYREU4aTU5dytFc0hNSm9hQW94KzJXZmZ1d0ZHencxYmdFaUs2RWE4RHk5am5Ec3NrMW9CUFZaellWQWkyVDY4RHcwempCS3hTOHMvRHQ2WTV6ZmNEa3BqNEVJYUFlK0hjYjQxK05HbDRMdXZTWi9TU043V0pJY0F6b3hzcmlRNm1aWk1jbk5tY1lXNHYrTHNYOVVEL1ExRHdQSlJNT1hGNFp2eStSek5QbmdXck10QU9CVCtHWitpV25VMEtrUXYvam9uSHRKVmlGK2xBYzNmQVRkREl4L0JjVDVWT0lPNGNCWVdzcm1EWWJUaW9ydWRWQ0VEY2JZMmIyM0x3ZEZpTkU1UVF6MUErVnN6VmROenp3NjRlOGhZTXoydGFxZjRnVmZhSkx4NFpYcFdsR3RZbnRPVHZVZnh4K2lFdHhQQk1jSzFkRHFlanF2MmRza0thZE5tcGtnemI0VTJnbkdDZVJXTHVGelVwTm5USjVORkdRZ1JlZCsxdERsbllvd3RhZU9RMGxpakpzMlcwUWFZVjdHZVMzckY4YU03bDFrdjdkaDVGVWFmZDI2UkMxak1IUWgzUHdVd3JaRk12RHduWG1kelVzcW5jS0hHenhJcnRhZlBjTlJlTk9zNkY2L2VLQVBLMjB6VU9RWjBLaGxSaXE3R2V5TkQ3akZzWjlONG9mdTJTR2hRajAwWnBXWjNFSDM1ZitLRk8vYm9CNmlKYmNiSlEwMkdySHdpZGlvcUhjUVhnbTRFUTVhYXpsUzdwc1JDMnJsZEMvalpKemtCL3hRMVc0Ym5rUGxmUzg0eHduMG12bE9nMjRKSzRqeDhPRjM2TjNXTGJJRzBDcHBjdFlrMlRiUUpvcVVTWlA4SkVJaTg1RjZYd0p0bzBkNnYwaWlDemV4L1orRmdIVnJJT01WT2o1NmlrK0tkSDFqK0UxNUhUV1JjdHBmV3o5Ukk4ZGVJWUNKcFhIdzdZdThybnZKbE12Mk9TaHJyVVh3eXNSaTU4QWI0VDRpdjhGMGtCanM3a3ZpVGRPRmFIUTdhYnR2NXdhRXFUNlEzb09kRXRiU2pnWW8wbCsxNmlKM01kRGlQNEdJWFB3aWlHN3kxS3ZETzZkRXlHMWNUYmNTMXd2RThFU0M2b2dFdDRmVHE5d1pWWlV2ajYyOUZ2U25JdWZrOFRCaWNFdFZrMmwzdmp5Zy83RnFLb1BDMGJlM1NRQXVOUUY1VktMWkd6dDJ1WklhcE9JeklVbmtLMGxiK0VsRG12bUZZUnp2ZEdMVk1JVVlJUnNPc0JaTEY4RU9ENnJKSTVUbC9FT1JISmJGaldOcmhValphSTR3YkVLYXZpNWMxVXhJZ3FkU0ZNUTlhSExZeGhMTnVqRmljN0Rxd1Flbkgzcjl5V3BaSkZXRHBwbjV4Rnl2U0o3cTdQQzNIcU9rVmdnNElPTUhSU3NWRklRR2FZOWU2dlprazR2NjIzZ01VSnEwMGprT0Vsdk9BMTJud1NQY3JGSWE3UHl5V251YU5zTnQwS2FCU2k4Smtic1g1WG5BekhwWFpVU0tLenJWSS85U2VMUWFvM1NWWVk2Z1RMRkVPRFlaTGcwZVpqVElNUFF4amtWVWc1eTREZ3gvRnFwb2dKOXBJVTJZRFJRQ3lTQ3NOUStLL0o4U21tTW1IbW00UGtQT3FqYmF5djJiYzJIQjh0alFtUHRtN3VxUVF2aTZmZHlrcjJXbEpGbnpBOHNqeCtWVnFubVdiSTZ6QnlLeXVidGtYckZKTWtnOUtQSWE3UHE1RDhmaTU2YStBalVrNWh3dHFTS21RUnJRbXZYZXEzSjR5K0xGc0p2elROMmhleW5YcU1HU2J1amc4QWduZCtnaVdTS2NoY3NGaG1UbEQ5UFZNMHVTRDNXWXI5SHlRTTExYjhpQkxxQUFBQUFFbEZUa1N1UW1DQyIKfQo="/>
    </extobj>
    <extobj name="334E55B0-647D-440b-865C-3EC943EB4CBC-3">
      <extobjdata type="334E55B0-647D-440b-865C-3EC943EB4CBC" data="ewogICAiSW1nU2V0dGluZ0pzb24iIDogIntcImRwaVwiOlwiNjAwXCIsXCJmb3JtYXRcIjpcIlBOR1wiLFwidHJhbnNwYXJlbnRcIjp0cnVlLFwiYXV0b1wiOmZhbHNlfSIsCiAgICJMYXRleCIgOiAiWEZzZ2NpaDZLU0JjWFE9PSIsCiAgICJMYXRleEltZ0Jhc2U2NCIgOiAiaVZCT1J3MEtHZ29BQUFBTlNVaEVVZ0FBQUlnQUFBQlRCQU1BQUFDMmJWS05BQUFBTUZCTVZFWC8vLzhBQUFBQUFBQUFBQUFBQUFBQUFBQUFBQUFBQUFBQUFBQUFBQUFBQUFBQUFBQUFBQUFBQUFBQUFBQUFBQUF2M2FCN0FBQUFEM1JTVGxNQVZMdnZtU0pFM2MycmlUSVFablk2YlFjOUFBQUFDWEJJV1hNQUFBN0VBQUFPeEFHVkt3NGJBQUFGT0VsRVFWUllDWTFZUzRzYlJ4QnVhVmVqNTJwTVRqa0V0QWVEajJNUU9jV2dKUkJ5MUlZOWhKd2tndTh5Q2VRU3crd2hsMENJZk1oOTlRTU1zNUFmSUVFZ0pvZWcvUVdSZjRCQlRoUkhTdXgxcGFxN1ovb3hQZDN1dzZxNkhsL1hWTmRqWmhuenI5bzNsZktMbTBxUkpSaC9hREhVdHZtWG9yMVVHNjRyNWIzMGgwcVpJVWorTWJibTVtSy9NaG51WFF0OHo5MkZ4MjR6azN2MW43bTNkb09EeFhCdE8zRHFZaGU4RGp3cDZFcGlCcXRLR1Jla2IvMXlsUFpHdHdHZGllZnlwR2tMTGdNZ2ZYZ1UwR0FiT0ErcGpQeVJ4NmVCdjBNWWVNNjFYNmNOYi93S0tHMkdubmdKWjBHUUd2enAxMGxDRjB6bTZjNEwwbjJIa0RDMmhlYytsRHE4OW9tbGJBMzNmVnJyY0E2Z2Vkc2ZsQzBzZkdkSVdRVGVJa3pEcVVaQTRGUHIrbzhvbkV4OERoOURLS01GenNZWHVoaDhuYkZ3aEUxOGx6aURsMHJUUXpYQjAxT3lVRlZJNERhSXlmSGU4QzZ2K2VqVDBmZDM4a1BuNVlEVjd1MmZDdkhGSWxkakp3QkVIOE9RQnpHYXd4NE9IQTY1QUFXZU5JaEdBTHRydmtsdkpJK3hMdkJ1TVA2V1pWU3c0OE1ITEpvL0VPSkl5QXBkSkxhQWk1ZENaNi94Z2NaS3RGdXhJN2hsN2QyVXNTL2dYeUh2Q0M4MVpmUWIxKzRjV1RPOXFsSnErVTNzQ0hYWXNRU0hJcDR2UzdzTyttbUV0ZVFnZ0xPNWExVHVGWlhnNEJHRkJSNlMwUytvdUNJTDlNMGUxeW5zZjdxSGgweloxaENOS1JlUzUxU0xrRkl3QmdoQ0VJekZkamZwODN6NFBVRk5NMGUzOElvMTZPZ1dHay9STklQY2dZbWRRL0VCOVhBOS9Ob3F1UUdtZHA5OE93SnhNSHJ5aXF1eUdZYmFXQU41YmVpdUhsYUsxUzFya2ZJRVJHZHZ3LzVhbUc3czBzbHVKR2JFZlZZSFREREpZam9hUFZodzltY1NBeC9NUEkvOW1wc3RyZjRlWTFiTTdxTjBuTWN6MTBTT2ZLNkNJNG11L2NvU1krUEpGaWhOODNnV0psZFZrMnRweFFydjhjQytQS2VCYWQ4RnF3S0piRWNRUktSbFRkWkU0UWRtVDRVbk05c1J2Rm1SNUppd0x6VUFJdWNsRGxjNEtkVjJBZElFdU9RNjZrOEZ5TGJjTTlHWW02M3pHdzZCSEZzNVF2cjU0MkNhVEpVOXA5d3hTVDZ5MUhCN0pBTmJUaFAzN2JSNE43RndjcEMwUEtoY1Y5eWJQN1lBYUV0NWdndlRwRFNvWEJuN1RCWXkyYWdWaTBURk5Da0ZQU3V6ZXVtcE1sWFVXblJVVEpNM2lpbW9RZm1WNFhQWmZpMVZxbUpjampUaFhjTFVib3pPY3NZZk9VRy9zdk00MG9TdFMySDZ1WGdoYmNnV0txQ29zM0dzVXBxVWUyeGo5RVFZWVZzMzNtdW94K0xLOGhhZmErRnYwNzcxQ3hXUmlWR0V2TnRUc1JuUUhJb21rYjcwcTVsVEh5dFdJcHEvSTAxWTMvTHVtWm8xZFdOMnNSR2NJU0NPdlZLYTVITzZPRysrSDMzMWd1KzZxZUVqWnVvZDVPUFlMYVVKdlJYY0ZBaDhSQTRCZmp6SEl4UHpTSHdyUUM1TnJrdE5YNUtKOFdtMmdSYzQ3R0YzOStPUjFUWk9SUEJpaXkxUU12MVZXWHgzWXJIVFV0ZEVtbTJ4WDVhN0NRcG4rc3hvOHRMRGlVM3JsR3lMUlc4bHVEYldSUWg1ckJkUDlvQXpFOEt3Q240cEFqcXorZHhBdXNucGh2eStxaVBHWWNwWnhaK3RDR2hudUNoWWlvaTBiSXZlU3Y3N3crK21Tb1ZUaVhHTGxoQ1R5TmEzTldpUGFiSnk4U1V2TSs2NFNyRnZ2d3laaW12MytES1ZzRkJmV3h4akcvZ2Nrcm9UVjZJcW5JYWp0cFUwcDhhQnlJMURIODRJMUN1OWsrVG84bmR0NWFZbDV0dU9QeVJVM2Q2WWNaQjE4QXBUczlSY25tVGVMQ0dMV1NCb0RGK0NqWGJyT3VaWTd3WXVCV3hGbDA2K3preUxVYU56TlhxelcyazdOemtKWEhMUDdKUnVrRnJnSDJsVzMzZURzRzE1SU9tYTQ5RGpjbVgvUDlMNjc1Q05CSk5aelZEM2d3M0NlY1QxKzU2KzFlV2p6NEN0MkF5cVUzK2ROODBLVThWdWZLSm9pL3FOSmg5Zi93TVJ0Vy91QjlqbGt3QUFBQUJKUlU1RXJrSmdnZz09Igp9Cg=="/>
    </extobj>
    <extobj name="334E55B0-647D-440b-865C-3EC943EB4CBC-4">
      <extobjdata type="334E55B0-647D-440b-865C-3EC943EB4CBC" data="ewogICAiSW1nU2V0dGluZ0pzb24iIDogIntcImRwaVwiOlwiNjAwXCIsXCJmb3JtYXRcIjpcIlBOR1wiLFwidHJhbnNwYXJlbnRcIjp0cnVlLFwiYXV0b1wiOmZhbHNlfSIsCiAgICJMYXRleCIgOiAiWEZzZ2NpaDZLU0JjWFE9PSIsCiAgICJMYXRleEltZ0Jhc2U2NCIgOiAiaVZCT1J3MEtHZ29BQUFBTlNVaEVVZ0FBQUlnQUFBQlRCQU1BQUFDMmJWS05BQUFBTUZCTVZFWC8vLzhBQUFBQUFBQUFBQUFBQUFBQUFBQUFBQUFBQUFBQUFBQUFBQUFBQUFBQUFBQUFBQUFBQUFBQUFBQUFBQUF2M2FCN0FBQUFEM1JTVGxNQVZMdnZtU0pFM2MycmlUSVFablk2YlFjOUFBQUFDWEJJV1hNQUFBN0VBQUFPeEFHVkt3NGJBQUFGT0VsRVFWUllDWTFZUzRzYlJ4QnVhVmVqNTJwTVRqa0V0QWVEajJNUU9jV2dKUkJ5MUlZOWhKd2tndTh5Q2VRU3crd2hsMENJZk1oOTlRTU1zNUFmSUVFZ0pvZWcvUVdSZjRCQlRoUkhTdXgxcGFxN1ovb3hQZDN1dzZxNkhsL1hWTmRqWmhuenI5bzNsZktMbTBxUkpSaC9hREhVdHZtWG9yMVVHNjRyNWIzMGgwcVpJVWorTWJibTVtSy9NaG51WFF0OHo5MkZ4MjR6azN2MW43bTNkb09EeFhCdE8zRHFZaGU4RGp3cDZFcGlCcXRLR1Jla2IvMXlsUFpHdHdHZGllZnlwR2tMTGdNZ2ZYZ1UwR0FiT0ErcGpQeVJ4NmVCdjBNWWVNNjFYNmNOYi93S0tHMkdubmdKWjBHUUd2enAxMGxDRjB6bTZjNEwwbjJIa0RDMmhlYytsRHE4OW9tbGJBMzNmVnJyY0E2Z2Vkc2ZsQzBzZkdkSVdRVGVJa3pEcVVaQTRGUHIrbzhvbkV4OERoOURLS01GenNZWHVoaDhuYkZ3aEUxOGx6aURsMHJUUXpYQjAxT3lVRlZJNERhSXlmSGU4QzZ2K2VqVDBmZDM4a1BuNVlEVjd1MmZDdkhGSWxkakp3QkVIOE9RQnpHYXd4NE9IQTY1QUFXZU5JaEdBTHRydmtsdkpJK3hMdkJ1TVA2V1pWU3c0OE1ITEpvL0VPSkl5QXBkSkxhQWk1ZENaNi94Z2NaS3RGdXhJN2hsN2QyVXNTL2dYeUh2Q0M4MVpmUWIxKzRjV1RPOXFsSnErVTNzQ0hYWXNRU0hJcDR2UzdzTyttbUV0ZVFnZ0xPNWExVHVGWlhnNEJHRkJSNlMwUytvdUNJTDlNMGUxeW5zZjdxSGgweloxaENOS1JlUzUxU0xrRkl3QmdoQ0VJekZkamZwODN6NFBVRk5NMGUzOElvMTZPZ1dHay9STklQY2dZbWRRL0VCOVhBOS9Ob3F1UUdtZHA5OE93SnhNSHJ5aXF1eUdZYmFXQU41YmVpdUhsYUsxUzFya2ZJRVJHZHZ3LzVhbUc3czBzbHVKR2JFZlZZSFREREpZam9hUFZodzltY1NBeC9NUEkvOW1wc3RyZjRlWTFiTTdxTjBuTWN6MTBTT2ZLNkNJNG11L2NvU1krUEpGaWhOODNnV0psZFZrMnRweFFydjhjQytQS2VCYWQ4RnF3S0piRWNRUktSbFRkWkU0UWRtVDRVbk05c1J2Rm1SNUppd0x6VUFJdWNsRGxjNEtkVjJBZElFdU9RNjZrOEZ5TGJjTTlHWW02M3pHdzZCSEZzNVF2cjU0MkNhVEpVOXA5d3hTVDZ5MUhCN0pBTmJUaFAzN2JSNE43RndjcEMwUEtoY1Y5eWJQN1lBYUV0NWdndlRwRFNvWEJuN1RCWXkyYWdWaTBURk5Da0ZQU3V6ZXVtcE1sWFVXblJVVEpNM2lpbW9RZm1WNFhQWmZpMVZxbUpjampUaFhjTFVib3pPY3NZZk9VRy9zdk00MG9TdFMySDZ1WGdoYmNnV0txQ29zM0dzVXBxVWUyeGo5RVFZWVZzMzNtdW94K0xLOGhhZmErRnYwNzcxQ3hXUmlWR0V2TnRUc1JuUUhJb21rYjcwcTVsVEh5dFdJcHEvSTAxWTMvTHVtWm8xZFdOMnNSR2NJU0NPdlZLYTVITzZPRysrSDMzMWd1KzZxZUVqWnVvZDVPUFlMYVVKdlJYY0ZBaDhSQTRCZmp6SEl4UHpTSHdyUUM1TnJrdE5YNUtKOFdtMmdSYzQ3R0YzOStPUjFUWk9SUEJpaXkxUU12MVZXWHgzWXJIVFV0ZEVtbTJ4WDVhN0NRcG4rc3hvOHRMRGlVM3JsR3lMUlc4bHVEYldSUWg1ckJkUDlvQXpFOEt3Q240cEFqcXorZHhBdXNucGh2eStxaVBHWWNwWnhaK3RDR2hudUNoWWlvaTBiSXZlU3Y3N3crK21Tb1ZUaVhHTGxoQ1R5TmEzTldpUGFiSnk4U1V2TSs2NFNyRnZ2d3laaW12MytES1ZzRkJmV3h4akcvZ2Nrcm9UVjZJcW5JYWp0cFUwcDhhQnlJMURIODRJMUN1OWsrVG84bmR0NWFZbDV0dU9QeVJVM2Q2WWNaQjE4QXBUczlSY25tVGVMQ0dMV1NCb0RGK0NqWGJyT3VaWTd3WXVCV3hGbDA2K3preUxVYU56TlhxelcyazdOemtKWEhMUDdKUnVrRnJnSDJsVzMzZURzRzE1SU9tYTQ5RGpjbVgvUDlMNjc1Q05CSk5aelZEM2d3M0NlY1QxKzU2KzFlV2p6NEN0MkF5cVUzK2ROODBLVThWdWZLSm9pL3FOSmg5Zi93TVJ0Vy91QjlqbGt3QUFBQUJKUlU1RXJrSmdnZz09Igp9Cg=="/>
    </extobj>
  </extobjs>
</s:customData>
</file>

<file path=customXml/itemProps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4751</Words>
  <Application>WPS 演示</Application>
  <PresentationFormat>宽屏</PresentationFormat>
  <Paragraphs>155</Paragraphs>
  <Slides>21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Arial</vt:lpstr>
      <vt:lpstr>方正书宋_GBK</vt:lpstr>
      <vt:lpstr>Wingdings</vt:lpstr>
      <vt:lpstr>Cambria Math</vt:lpstr>
      <vt:lpstr>Kingsoft Math</vt:lpstr>
      <vt:lpstr>等线 Light</vt:lpstr>
      <vt:lpstr>汉仪中等线KW</vt:lpstr>
      <vt:lpstr>等线</vt:lpstr>
      <vt:lpstr>微软雅黑</vt:lpstr>
      <vt:lpstr>汉仪旗黑</vt:lpstr>
      <vt:lpstr>宋体</vt:lpstr>
      <vt:lpstr>Arial Unicode MS</vt:lpstr>
      <vt:lpstr>汉仪书宋二KW</vt:lpstr>
      <vt:lpstr>Calibri</vt:lpstr>
      <vt:lpstr>Helvetica Neue</vt:lpstr>
      <vt:lpstr>Office 主题​​</vt:lpstr>
      <vt:lpstr>Dense Passage Retrieval for Open-Domain Question Answering</vt:lpstr>
      <vt:lpstr>Open-Domain Question Answering</vt:lpstr>
      <vt:lpstr>Datasets &amp; Evaluation</vt:lpstr>
      <vt:lpstr>Retriever Free Approaches</vt:lpstr>
      <vt:lpstr>Retriever-Reader Approaches</vt:lpstr>
      <vt:lpstr>From sparse retriever to dense retriever</vt:lpstr>
      <vt:lpstr>ODQA-Inverse Cloze Task</vt:lpstr>
      <vt:lpstr>ODQA</vt:lpstr>
      <vt:lpstr>REALM</vt:lpstr>
      <vt:lpstr>Summary</vt:lpstr>
      <vt:lpstr>Dense Passage Retrieval (DPR)</vt:lpstr>
      <vt:lpstr>Datasets used in DPR</vt:lpstr>
      <vt:lpstr>Datasets used in DPR</vt:lpstr>
      <vt:lpstr>Choose Positive and Negative Samples</vt:lpstr>
      <vt:lpstr>Retriever Performance</vt:lpstr>
      <vt:lpstr>End-to-end QA Performance</vt:lpstr>
      <vt:lpstr>Follow-up Improving Efficient </vt:lpstr>
      <vt:lpstr>Follow-up Improving Accuracy</vt:lpstr>
      <vt:lpstr>PowerPoint 演示文稿</vt:lpstr>
      <vt:lpstr>PowerPoint 演示文稿</vt:lpstr>
      <vt:lpstr>Thanks.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Vector Quantized Diffusion Model for Text-to-Image Synthesis</dc:title>
  <dc:creator>Minghao Li</dc:creator>
  <cp:lastModifiedBy>royokong</cp:lastModifiedBy>
  <cp:revision>27</cp:revision>
  <dcterms:created xsi:type="dcterms:W3CDTF">2021-12-17T06:29:28Z</dcterms:created>
  <dcterms:modified xsi:type="dcterms:W3CDTF">2021-12-17T06:29:28Z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2052-3.9.1.6204</vt:lpwstr>
  </property>
</Properties>
</file>